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73" r:id="rId3"/>
    <p:sldId id="257" r:id="rId4"/>
    <p:sldId id="258" r:id="rId5"/>
    <p:sldId id="274" r:id="rId6"/>
    <p:sldId id="262" r:id="rId7"/>
    <p:sldId id="263" r:id="rId8"/>
    <p:sldId id="264" r:id="rId9"/>
    <p:sldId id="275" r:id="rId10"/>
    <p:sldId id="266" r:id="rId11"/>
    <p:sldId id="267" r:id="rId12"/>
    <p:sldId id="268" r:id="rId13"/>
    <p:sldId id="276" r:id="rId14"/>
    <p:sldId id="277" r:id="rId15"/>
    <p:sldId id="270" r:id="rId16"/>
    <p:sldId id="271" r:id="rId17"/>
    <p:sldId id="272" r:id="rId18"/>
    <p:sldId id="269" r:id="rId1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C1A356-0B5D-4D36-8438-130C28208A6C}" type="datetimeFigureOut">
              <a:rPr lang="nl-NL" smtClean="0"/>
              <a:pPr/>
              <a:t>27-9-2017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103474-3399-4DDF-AFE8-1BA3E98C3100}"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8103474-3399-4DDF-AFE8-1BA3E98C3100}"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8103474-3399-4DDF-AFE8-1BA3E98C3100}"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8103474-3399-4DDF-AFE8-1BA3E98C3100}"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8103474-3399-4DDF-AFE8-1BA3E98C3100}"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8103474-3399-4DDF-AFE8-1BA3E98C3100}" type="slidenum">
              <a:rPr lang="nl-NL" smtClean="0"/>
              <a:pPr/>
              <a:t>15</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8103474-3399-4DDF-AFE8-1BA3E98C3100}" type="slidenum">
              <a:rPr lang="nl-NL" smtClean="0"/>
              <a:pPr/>
              <a:t>16</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8103474-3399-4DDF-AFE8-1BA3E98C3100}" type="slidenum">
              <a:rPr lang="nl-NL" smtClean="0"/>
              <a:pPr/>
              <a:t>17</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8103474-3399-4DDF-AFE8-1BA3E98C3100}" type="slidenum">
              <a:rPr lang="nl-NL" smtClean="0"/>
              <a:pPr/>
              <a:t>18</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8103474-3399-4DDF-AFE8-1BA3E98C3100}"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8103474-3399-4DDF-AFE8-1BA3E98C3100}"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8103474-3399-4DDF-AFE8-1BA3E98C3100}"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8103474-3399-4DDF-AFE8-1BA3E98C3100}"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8103474-3399-4DDF-AFE8-1BA3E98C3100}"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8103474-3399-4DDF-AFE8-1BA3E98C3100}"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8103474-3399-4DDF-AFE8-1BA3E98C3100}"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B8103474-3399-4DDF-AFE8-1BA3E98C3100}"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2">
        <a:schemeClr val="bg1"/>
      </p:bgRef>
    </p:bg>
    <p:spTree>
      <p:nvGrpSpPr>
        <p:cNvPr id="1" name=""/>
        <p:cNvGrpSpPr/>
        <p:nvPr/>
      </p:nvGrpSpPr>
      <p:grpSpPr>
        <a:xfrm>
          <a:off x="0" y="0"/>
          <a:ext cx="0" cy="0"/>
          <a:chOff x="0" y="0"/>
          <a:chExt cx="0" cy="0"/>
        </a:xfrm>
      </p:grpSpPr>
      <p:sp>
        <p:nvSpPr>
          <p:cNvPr id="8" name="Rechthoek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 verbindingslijn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el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nl-NL"/>
              <a:t>Klik om de stijl te bewerken</a:t>
            </a:r>
            <a:endParaRPr kumimoji="0" lang="en-US"/>
          </a:p>
        </p:txBody>
      </p:sp>
      <p:sp>
        <p:nvSpPr>
          <p:cNvPr id="25" name="Onderti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a:t>Klik om het opmaakprofiel van de modelondertitel te bewerken</a:t>
            </a:r>
            <a:endParaRPr kumimoji="0" lang="en-US"/>
          </a:p>
        </p:txBody>
      </p:sp>
      <p:sp>
        <p:nvSpPr>
          <p:cNvPr id="31" name="Tijdelijke aanduiding voor datum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D005BE6-4473-4A7E-95DC-CE22636406D5}" type="datetimeFigureOut">
              <a:rPr lang="nl-NL" smtClean="0"/>
              <a:pPr/>
              <a:t>27-9-2017</a:t>
            </a:fld>
            <a:endParaRPr lang="nl-NL"/>
          </a:p>
        </p:txBody>
      </p:sp>
      <p:sp>
        <p:nvSpPr>
          <p:cNvPr id="18" name="Tijdelijke aanduiding voor voettekst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nl-NL"/>
          </a:p>
        </p:txBody>
      </p:sp>
      <p:sp>
        <p:nvSpPr>
          <p:cNvPr id="29" name="Tijdelijke aanduiding voor dianumm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3684093-22F7-4DC2-8D80-A41C171CDF9E}"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4D005BE6-4473-4A7E-95DC-CE22636406D5}" type="datetimeFigureOut">
              <a:rPr lang="nl-NL" smtClean="0"/>
              <a:pPr/>
              <a:t>27-9-2017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3684093-22F7-4DC2-8D80-A41C171CDF9E}"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53200" y="274955"/>
            <a:ext cx="1524000" cy="5851525"/>
          </a:xfrm>
        </p:spPr>
        <p:txBody>
          <a:bodyPr vert="eaVert" anchor="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274642"/>
            <a:ext cx="6019800" cy="5851525"/>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a:xfrm>
            <a:off x="4242816" y="6557946"/>
            <a:ext cx="2002464" cy="226902"/>
          </a:xfrm>
        </p:spPr>
        <p:txBody>
          <a:bodyPr/>
          <a:lstStyle/>
          <a:p>
            <a:fld id="{4D005BE6-4473-4A7E-95DC-CE22636406D5}" type="datetimeFigureOut">
              <a:rPr lang="nl-NL" smtClean="0"/>
              <a:pPr/>
              <a:t>27-9-2017</a:t>
            </a:fld>
            <a:endParaRPr lang="nl-NL"/>
          </a:p>
        </p:txBody>
      </p:sp>
      <p:sp>
        <p:nvSpPr>
          <p:cNvPr id="5" name="Tijdelijke aanduiding voor voettekst 4"/>
          <p:cNvSpPr>
            <a:spLocks noGrp="1"/>
          </p:cNvSpPr>
          <p:nvPr>
            <p:ph type="ftr" sz="quarter" idx="11"/>
          </p:nvPr>
        </p:nvSpPr>
        <p:spPr>
          <a:xfrm>
            <a:off x="457200" y="6556248"/>
            <a:ext cx="3657600" cy="228600"/>
          </a:xfrm>
        </p:spPr>
        <p:txBody>
          <a:bodyPr/>
          <a:lstStyle/>
          <a:p>
            <a:endParaRPr lang="nl-NL"/>
          </a:p>
        </p:txBody>
      </p:sp>
      <p:sp>
        <p:nvSpPr>
          <p:cNvPr id="6" name="Tijdelijke aanduiding voor dianumm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3684093-22F7-4DC2-8D80-A41C171CDF9E}"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4D005BE6-4473-4A7E-95DC-CE22636406D5}" type="datetimeFigureOut">
              <a:rPr lang="nl-NL" smtClean="0"/>
              <a:pPr/>
              <a:t>27-9-2017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3684093-22F7-4DC2-8D80-A41C171CDF9E}"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a:t>Klik om de modelstijlen te bewerken</a:t>
            </a:r>
          </a:p>
        </p:txBody>
      </p:sp>
      <p:sp>
        <p:nvSpPr>
          <p:cNvPr id="4" name="Tijdelijke aanduiding voor datum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D005BE6-4473-4A7E-95DC-CE22636406D5}" type="datetimeFigureOut">
              <a:rPr lang="nl-NL" smtClean="0"/>
              <a:pPr/>
              <a:t>27-9-2017</a:t>
            </a:fld>
            <a:endParaRPr lang="nl-NL"/>
          </a:p>
        </p:txBody>
      </p:sp>
      <p:sp>
        <p:nvSpPr>
          <p:cNvPr id="5" name="Tijdelijke aanduiding voor voettekst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nl-NL"/>
          </a:p>
        </p:txBody>
      </p:sp>
      <p:sp>
        <p:nvSpPr>
          <p:cNvPr id="6" name="Tijdelijke aanduiding voor dianummer 5"/>
          <p:cNvSpPr>
            <a:spLocks noGrp="1"/>
          </p:cNvSpPr>
          <p:nvPr>
            <p:ph type="sldNum" sz="quarter" idx="12"/>
          </p:nvPr>
        </p:nvSpPr>
        <p:spPr>
          <a:xfrm>
            <a:off x="6733952" y="6555112"/>
            <a:ext cx="588336" cy="228600"/>
          </a:xfrm>
        </p:spPr>
        <p:txBody>
          <a:bodyPr/>
          <a:lstStyle/>
          <a:p>
            <a:fld id="{33684093-22F7-4DC2-8D80-A41C171CDF9E}"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p>
            <a:r>
              <a:rPr kumimoji="0" lang="nl-NL"/>
              <a:t>Klik om de stijl te bewerken</a:t>
            </a:r>
            <a:endParaRPr kumimoji="0" lang="en-US"/>
          </a:p>
        </p:txBody>
      </p:sp>
      <p:sp>
        <p:nvSpPr>
          <p:cNvPr id="3" name="Tijdelijke aanduiding voor inhoud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4D005BE6-4473-4A7E-95DC-CE22636406D5}" type="datetimeFigureOut">
              <a:rPr lang="nl-NL" smtClean="0"/>
              <a:pPr/>
              <a:t>27-9-2017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3684093-22F7-4DC2-8D80-A41C171CDF9E}"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nchor="b"/>
          <a:lstStyle>
            <a:lvl1pPr>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5" name="Tijdelijke aanduiding voor inhoud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6" name="Tijdelijke aanduiding voor inhoud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fld id="{4D005BE6-4473-4A7E-95DC-CE22636406D5}" type="datetimeFigureOut">
              <a:rPr lang="nl-NL" smtClean="0"/>
              <a:pPr/>
              <a:t>27-9-2017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3684093-22F7-4DC2-8D80-A41C171CDF9E}"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p>
            <a:r>
              <a:rPr kumimoji="0" lang="nl-NL"/>
              <a:t>Klik om de stijl te bewerken</a:t>
            </a:r>
            <a:endParaRPr kumimoji="0" lang="en-US"/>
          </a:p>
        </p:txBody>
      </p:sp>
      <p:sp>
        <p:nvSpPr>
          <p:cNvPr id="3" name="Tijdelijke aanduiding voor datum 2"/>
          <p:cNvSpPr>
            <a:spLocks noGrp="1"/>
          </p:cNvSpPr>
          <p:nvPr>
            <p:ph type="dt" sz="half" idx="10"/>
          </p:nvPr>
        </p:nvSpPr>
        <p:spPr/>
        <p:txBody>
          <a:bodyPr/>
          <a:lstStyle/>
          <a:p>
            <a:fld id="{4D005BE6-4473-4A7E-95DC-CE22636406D5}" type="datetimeFigureOut">
              <a:rPr lang="nl-NL" smtClean="0"/>
              <a:pPr/>
              <a:t>27-9-2017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3684093-22F7-4DC2-8D80-A41C171CDF9E}"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solidFill>
                  <a:schemeClr val="tx2"/>
                </a:solidFill>
              </a:defRPr>
            </a:lvl1pPr>
            <a:extLst/>
          </a:lstStyle>
          <a:p>
            <a:fld id="{4D005BE6-4473-4A7E-95DC-CE22636406D5}" type="datetimeFigureOut">
              <a:rPr lang="nl-NL" smtClean="0"/>
              <a:pPr/>
              <a:t>27-9-2017</a:t>
            </a:fld>
            <a:endParaRPr lang="nl-NL"/>
          </a:p>
        </p:txBody>
      </p:sp>
      <p:sp>
        <p:nvSpPr>
          <p:cNvPr id="3" name="Tijdelijke aanduiding voor voettekst 2"/>
          <p:cNvSpPr>
            <a:spLocks noGrp="1"/>
          </p:cNvSpPr>
          <p:nvPr>
            <p:ph type="ftr" sz="quarter" idx="11"/>
          </p:nvPr>
        </p:nvSpPr>
        <p:spPr/>
        <p:txBody>
          <a:bodyPr/>
          <a:lstStyle>
            <a:lvl1pPr>
              <a:defRPr>
                <a:solidFill>
                  <a:schemeClr val="tx2"/>
                </a:solidFill>
              </a:defRPr>
            </a:lvl1pPr>
            <a:extLst/>
          </a:lstStyle>
          <a:p>
            <a:endParaRPr lang="nl-NL"/>
          </a:p>
        </p:txBody>
      </p:sp>
      <p:sp>
        <p:nvSpPr>
          <p:cNvPr id="4" name="Tijdelijke aanduiding voor dianummer 3"/>
          <p:cNvSpPr>
            <a:spLocks noGrp="1"/>
          </p:cNvSpPr>
          <p:nvPr>
            <p:ph type="sldNum" sz="quarter" idx="12"/>
          </p:nvPr>
        </p:nvSpPr>
        <p:spPr/>
        <p:txBody>
          <a:bodyPr/>
          <a:lstStyle/>
          <a:p>
            <a:fld id="{33684093-22F7-4DC2-8D80-A41C171CDF9E}"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nl-NL"/>
              <a:t>Klik om de stijl te bewerken</a:t>
            </a:r>
            <a:endParaRPr kumimoji="0" lang="en-US"/>
          </a:p>
        </p:txBody>
      </p:sp>
      <p:sp>
        <p:nvSpPr>
          <p:cNvPr id="3" name="Tijdelijke aanduiding voor teks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nl-NL"/>
              <a:t>Klik om de modelstijlen te bewerken</a:t>
            </a:r>
          </a:p>
        </p:txBody>
      </p:sp>
      <p:sp>
        <p:nvSpPr>
          <p:cNvPr id="4" name="Tijdelijke aanduiding voor inhoud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4D005BE6-4473-4A7E-95DC-CE22636406D5}" type="datetimeFigureOut">
              <a:rPr lang="nl-NL" smtClean="0"/>
              <a:pPr/>
              <a:t>27-9-2017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3684093-22F7-4DC2-8D80-A41C171CDF9E}"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2"/>
      </p:bgRef>
    </p:bg>
    <p:spTree>
      <p:nvGrpSpPr>
        <p:cNvPr id="1" name=""/>
        <p:cNvGrpSpPr/>
        <p:nvPr/>
      </p:nvGrpSpPr>
      <p:grpSpPr>
        <a:xfrm>
          <a:off x="0" y="0"/>
          <a:ext cx="0" cy="0"/>
          <a:chOff x="0" y="0"/>
          <a:chExt cx="0" cy="0"/>
        </a:xfrm>
      </p:grpSpPr>
      <p:sp>
        <p:nvSpPr>
          <p:cNvPr id="8" name="Rechthoe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hoe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nl-NL"/>
              <a:t>Klik om de stijl te bewerken</a:t>
            </a:r>
            <a:endParaRPr kumimoji="0" lang="en-US" dirty="0"/>
          </a:p>
        </p:txBody>
      </p:sp>
      <p:sp>
        <p:nvSpPr>
          <p:cNvPr id="4" name="Tijdelijke aanduiding voor teks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nl-NL"/>
              <a:t>Klik om de modelstijlen te bewerken</a:t>
            </a:r>
          </a:p>
        </p:txBody>
      </p:sp>
      <p:sp>
        <p:nvSpPr>
          <p:cNvPr id="5" name="Tijdelijke aanduiding voor datum 4"/>
          <p:cNvSpPr>
            <a:spLocks noGrp="1"/>
          </p:cNvSpPr>
          <p:nvPr>
            <p:ph type="dt" sz="half" idx="10"/>
          </p:nvPr>
        </p:nvSpPr>
        <p:spPr/>
        <p:txBody>
          <a:bodyPr/>
          <a:lstStyle/>
          <a:p>
            <a:fld id="{4D005BE6-4473-4A7E-95DC-CE22636406D5}" type="datetimeFigureOut">
              <a:rPr lang="nl-NL" smtClean="0"/>
              <a:pPr/>
              <a:t>27-9-2017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3684093-22F7-4DC2-8D80-A41C171CDF9E}" type="slidenum">
              <a:rPr lang="nl-NL" smtClean="0"/>
              <a:pPr/>
              <a:t>‹nr.›</a:t>
            </a:fld>
            <a:endParaRPr lang="nl-NL"/>
          </a:p>
        </p:txBody>
      </p:sp>
      <p:sp>
        <p:nvSpPr>
          <p:cNvPr id="10" name="Tijdelijke aanduiding voor afbeelding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nl-NL"/>
              <a:t>Klik op het pictogram als u een afbeelding wilt toevoegen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hoe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jdelijke aanduiding voor titel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nl-NL"/>
              <a:t>Klik om de stijl te bewerken</a:t>
            </a:r>
            <a:endParaRPr kumimoji="0" lang="en-US"/>
          </a:p>
        </p:txBody>
      </p:sp>
      <p:sp>
        <p:nvSpPr>
          <p:cNvPr id="31" name="Tijdelijke aanduiding voor tekst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
        <p:nvSpPr>
          <p:cNvPr id="27" name="Tijdelijke aanduiding voor datum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D005BE6-4473-4A7E-95DC-CE22636406D5}" type="datetimeFigureOut">
              <a:rPr lang="nl-NL" smtClean="0"/>
              <a:pPr/>
              <a:t>27-9-2017</a:t>
            </a:fld>
            <a:endParaRPr lang="nl-NL"/>
          </a:p>
        </p:txBody>
      </p:sp>
      <p:sp>
        <p:nvSpPr>
          <p:cNvPr id="4" name="Tijdelijke aanduiding voor voettekst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nl-NL"/>
          </a:p>
        </p:txBody>
      </p:sp>
      <p:sp>
        <p:nvSpPr>
          <p:cNvPr id="16" name="Tijdelijke aanduiding voor dianumm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3684093-22F7-4DC2-8D80-A41C171CDF9E}"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366868" y="533400"/>
            <a:ext cx="5165572" cy="2391544"/>
          </a:xfrm>
        </p:spPr>
        <p:txBody>
          <a:bodyPr/>
          <a:lstStyle/>
          <a:p>
            <a:pPr algn="l"/>
            <a:r>
              <a:rPr lang="nl-NL" sz="3200" dirty="0">
                <a:solidFill>
                  <a:schemeClr val="tx1"/>
                </a:solidFill>
                <a:latin typeface="Batang" pitchFamily="18" charset="-127"/>
                <a:ea typeface="Batang" pitchFamily="18" charset="-127"/>
              </a:rPr>
              <a:t>Beroepsgericht onderwijs  (BGO)</a:t>
            </a:r>
          </a:p>
        </p:txBody>
      </p:sp>
      <p:sp>
        <p:nvSpPr>
          <p:cNvPr id="3" name="Ondertitel 2"/>
          <p:cNvSpPr>
            <a:spLocks noGrp="1"/>
          </p:cNvSpPr>
          <p:nvPr>
            <p:ph type="subTitle" idx="1"/>
          </p:nvPr>
        </p:nvSpPr>
        <p:spPr/>
        <p:txBody>
          <a:bodyPr/>
          <a:lstStyle/>
          <a:p>
            <a:endParaRPr lang="nl-NL" dirty="0">
              <a:solidFill>
                <a:schemeClr val="tx1"/>
              </a:solidFill>
            </a:endParaRPr>
          </a:p>
          <a:p>
            <a:r>
              <a:rPr lang="nl-NL" dirty="0">
                <a:solidFill>
                  <a:schemeClr val="tx1"/>
                </a:solidFill>
              </a:rPr>
              <a:t>Beroepsopleiding Doktersassistent</a:t>
            </a:r>
          </a:p>
        </p:txBody>
      </p:sp>
      <p:pic>
        <p:nvPicPr>
          <p:cNvPr id="4" name="Afbeelding 3" descr="images (1).jpg"/>
          <p:cNvPicPr>
            <a:picLocks noChangeAspect="1"/>
          </p:cNvPicPr>
          <p:nvPr/>
        </p:nvPicPr>
        <p:blipFill>
          <a:blip r:embed="rId3" cstate="print"/>
          <a:stretch>
            <a:fillRect/>
          </a:stretch>
        </p:blipFill>
        <p:spPr>
          <a:xfrm>
            <a:off x="251520" y="476672"/>
            <a:ext cx="2152650" cy="1447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Kerntaken, werkprocessen en competenties</a:t>
            </a:r>
          </a:p>
        </p:txBody>
      </p:sp>
      <p:sp>
        <p:nvSpPr>
          <p:cNvPr id="3" name="Tijdelijke aanduiding voor inhoud 2"/>
          <p:cNvSpPr>
            <a:spLocks noGrp="1"/>
          </p:cNvSpPr>
          <p:nvPr>
            <p:ph idx="1"/>
          </p:nvPr>
        </p:nvSpPr>
        <p:spPr/>
        <p:txBody>
          <a:bodyPr>
            <a:normAutofit/>
          </a:bodyPr>
          <a:lstStyle/>
          <a:p>
            <a:pPr fontAlgn="base">
              <a:buNone/>
            </a:pPr>
            <a:r>
              <a:rPr lang="nl-NL" sz="2400" b="1" dirty="0"/>
              <a:t>Kerntaak 1: Triëren</a:t>
            </a:r>
          </a:p>
          <a:p>
            <a:pPr fontAlgn="base">
              <a:buNone/>
            </a:pPr>
            <a:endParaRPr lang="nl-NL" sz="2400" b="1" dirty="0"/>
          </a:p>
          <a:p>
            <a:pPr fontAlgn="base">
              <a:buNone/>
            </a:pPr>
            <a:r>
              <a:rPr lang="nl-NL" sz="2400" b="1" dirty="0"/>
              <a:t>Werkprocessen: </a:t>
            </a:r>
          </a:p>
          <a:p>
            <a:pPr fontAlgn="base">
              <a:buNone/>
            </a:pPr>
            <a:r>
              <a:rPr lang="nl-NL" sz="2000" dirty="0"/>
              <a:t>1.1 Neemt de hulpvraag in behandeling </a:t>
            </a:r>
          </a:p>
          <a:p>
            <a:pPr fontAlgn="base">
              <a:buNone/>
            </a:pPr>
            <a:r>
              <a:rPr lang="nl-NL" sz="2000" dirty="0"/>
              <a:t>1.2 Verwerkt patiënt-gerelateerde informatie </a:t>
            </a:r>
          </a:p>
          <a:p>
            <a:pPr fontAlgn="base">
              <a:buNone/>
            </a:pPr>
            <a:endParaRPr lang="nl-NL" sz="2000" b="1" dirty="0"/>
          </a:p>
          <a:p>
            <a:pPr fontAlgn="base">
              <a:buNone/>
            </a:pPr>
            <a:endParaRPr lang="nl-NL" sz="2000" b="1" dirty="0"/>
          </a:p>
          <a:p>
            <a:pPr fontAlgn="base">
              <a:buNone/>
            </a:pPr>
            <a:r>
              <a:rPr lang="nl-NL" sz="2000" b="1" dirty="0"/>
              <a:t>Vakken: </a:t>
            </a:r>
            <a:r>
              <a:rPr lang="nl-NL" sz="2000" i="1" dirty="0"/>
              <a:t>Praktijkscholing , medische kennis, communicatie, Nederlands, </a:t>
            </a:r>
            <a:r>
              <a:rPr lang="nl-NL" sz="2000" i="1" dirty="0" err="1"/>
              <a:t>Medicom</a:t>
            </a:r>
            <a:r>
              <a:rPr lang="nl-NL" sz="2000" i="1" dirty="0"/>
              <a:t>. O &amp;A, BPV</a:t>
            </a:r>
          </a:p>
          <a:p>
            <a:pPr fontAlgn="base">
              <a:buNone/>
            </a:pPr>
            <a:endParaRPr lang="nl-NL" b="1" dirty="0"/>
          </a:p>
          <a:p>
            <a:pPr fontAlgn="base"/>
            <a:endParaRPr lang="nl-NL" sz="2400" dirty="0"/>
          </a:p>
          <a:p>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Kerntaken, werkprocessen en competenties</a:t>
            </a:r>
          </a:p>
        </p:txBody>
      </p:sp>
      <p:sp>
        <p:nvSpPr>
          <p:cNvPr id="3" name="Tijdelijke aanduiding voor inhoud 2"/>
          <p:cNvSpPr>
            <a:spLocks noGrp="1"/>
          </p:cNvSpPr>
          <p:nvPr>
            <p:ph idx="1"/>
          </p:nvPr>
        </p:nvSpPr>
        <p:spPr/>
        <p:txBody>
          <a:bodyPr/>
          <a:lstStyle/>
          <a:p>
            <a:pPr fontAlgn="base">
              <a:buNone/>
            </a:pPr>
            <a:r>
              <a:rPr lang="nl-NL" sz="2000" b="1" dirty="0"/>
              <a:t>Kerntaak 2: Handelen in het kader van de individuele </a:t>
            </a:r>
          </a:p>
          <a:p>
            <a:pPr fontAlgn="base">
              <a:buNone/>
            </a:pPr>
            <a:r>
              <a:rPr lang="nl-NL" sz="2000" b="1" dirty="0"/>
              <a:t>Gezondheidszorg</a:t>
            </a:r>
          </a:p>
          <a:p>
            <a:pPr fontAlgn="base">
              <a:buNone/>
            </a:pPr>
            <a:endParaRPr lang="nl-NL" sz="2000" b="1" dirty="0"/>
          </a:p>
          <a:p>
            <a:pPr fontAlgn="base">
              <a:buNone/>
            </a:pPr>
            <a:r>
              <a:rPr lang="nl-NL" sz="2000" b="1" dirty="0"/>
              <a:t>Werkprocessen: </a:t>
            </a:r>
          </a:p>
          <a:p>
            <a:pPr fontAlgn="base">
              <a:buNone/>
            </a:pPr>
            <a:r>
              <a:rPr lang="nl-NL" sz="2000" dirty="0"/>
              <a:t>2.1 Voert medisch-technische handelingen uit</a:t>
            </a:r>
          </a:p>
          <a:p>
            <a:pPr fontAlgn="base">
              <a:buNone/>
            </a:pPr>
            <a:r>
              <a:rPr lang="nl-NL" sz="2000" dirty="0"/>
              <a:t>2.2 Assisteert bij uitvoering van medische verrichtingen</a:t>
            </a:r>
          </a:p>
          <a:p>
            <a:pPr fontAlgn="base">
              <a:buNone/>
            </a:pPr>
            <a:r>
              <a:rPr lang="nl-NL" sz="2000" dirty="0"/>
              <a:t>2.3 Geeft voorlichting en advies </a:t>
            </a:r>
            <a:endParaRPr lang="nl-NL" sz="2000" b="1" dirty="0"/>
          </a:p>
          <a:p>
            <a:pPr>
              <a:buNone/>
            </a:pPr>
            <a:endParaRPr lang="nl-NL" sz="2000" dirty="0"/>
          </a:p>
          <a:p>
            <a:pPr>
              <a:buNone/>
            </a:pPr>
            <a:r>
              <a:rPr lang="nl-NL" sz="2000" b="1" i="1" dirty="0"/>
              <a:t>Vakken: </a:t>
            </a:r>
            <a:r>
              <a:rPr lang="nl-NL" sz="2000" i="1" dirty="0"/>
              <a:t>Lab, MTH, EHBO, BPV (beoordeling)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Kerntaken, werkprocessen en competenties</a:t>
            </a:r>
          </a:p>
        </p:txBody>
      </p:sp>
      <p:sp>
        <p:nvSpPr>
          <p:cNvPr id="3" name="Tijdelijke aanduiding voor inhoud 2"/>
          <p:cNvSpPr>
            <a:spLocks noGrp="1"/>
          </p:cNvSpPr>
          <p:nvPr>
            <p:ph idx="1"/>
          </p:nvPr>
        </p:nvSpPr>
        <p:spPr/>
        <p:txBody>
          <a:bodyPr>
            <a:normAutofit/>
          </a:bodyPr>
          <a:lstStyle/>
          <a:p>
            <a:pPr fontAlgn="base">
              <a:buNone/>
            </a:pPr>
            <a:r>
              <a:rPr lang="nl-NL" sz="2000" b="1" dirty="0"/>
              <a:t>Kerntaak 3:Praktijkvoering </a:t>
            </a:r>
          </a:p>
          <a:p>
            <a:pPr fontAlgn="base">
              <a:buNone/>
            </a:pPr>
            <a:endParaRPr lang="nl-NL" sz="2400" b="1" dirty="0"/>
          </a:p>
          <a:p>
            <a:pPr fontAlgn="base">
              <a:buNone/>
            </a:pPr>
            <a:r>
              <a:rPr lang="nl-NL" sz="2000" b="1" dirty="0"/>
              <a:t>Werkprocessen:</a:t>
            </a:r>
          </a:p>
          <a:p>
            <a:pPr>
              <a:buNone/>
            </a:pPr>
            <a:r>
              <a:rPr lang="nl-NL" sz="2000" dirty="0"/>
              <a:t>3.1 Zorgt voor logistiek en beheer </a:t>
            </a:r>
          </a:p>
          <a:p>
            <a:pPr>
              <a:buNone/>
            </a:pPr>
            <a:r>
              <a:rPr lang="nl-NL" sz="2000" dirty="0"/>
              <a:t>3.2 Zorgt voor de planning en administratie van de praktijk/organisatie </a:t>
            </a:r>
            <a:endParaRPr lang="nl-NL" sz="2000" b="1" dirty="0"/>
          </a:p>
          <a:p>
            <a:pPr>
              <a:buNone/>
            </a:pPr>
            <a:endParaRPr lang="nl-NL" sz="2000" b="1" dirty="0"/>
          </a:p>
          <a:p>
            <a:pPr>
              <a:buNone/>
            </a:pPr>
            <a:endParaRPr lang="nl-NL" sz="2000" b="1" dirty="0"/>
          </a:p>
          <a:p>
            <a:pPr>
              <a:buNone/>
            </a:pPr>
            <a:r>
              <a:rPr lang="nl-NL" sz="2000" b="1" dirty="0"/>
              <a:t>Vakken/onderdelen: </a:t>
            </a:r>
            <a:r>
              <a:rPr lang="nl-NL" sz="2000" i="1" dirty="0" err="1"/>
              <a:t>kwaliteitszorg,O&amp;A</a:t>
            </a:r>
            <a:r>
              <a:rPr lang="nl-NL" sz="2000" i="1" dirty="0"/>
              <a:t>,</a:t>
            </a:r>
          </a:p>
          <a:p>
            <a:pPr>
              <a:buNone/>
            </a:pPr>
            <a:r>
              <a:rPr lang="nl-NL" sz="2000" i="1" dirty="0" err="1"/>
              <a:t>Medicom,Taal</a:t>
            </a:r>
            <a:r>
              <a:rPr lang="nl-NL" sz="2000" i="1" dirty="0"/>
              <a:t> en rekenen,examenonderdeel in LF 3            </a:t>
            </a:r>
          </a:p>
          <a:p>
            <a:pPr>
              <a:buNone/>
            </a:pPr>
            <a:r>
              <a:rPr lang="nl-NL" sz="2000" i="1" dirty="0"/>
              <a:t>(tijdens </a:t>
            </a:r>
            <a:r>
              <a:rPr lang="nl-NL" sz="2000" i="1" dirty="0" err="1"/>
              <a:t>bpv</a:t>
            </a:r>
            <a:r>
              <a:rPr lang="nl-NL" sz="2000" i="1" dirty="0"/>
              <a:t>), BPV (beoordeling)</a:t>
            </a:r>
          </a:p>
          <a:p>
            <a:pPr>
              <a:buNone/>
            </a:pPr>
            <a:endParaRPr lang="nl-N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Kerntaken, werkprocessen en competenties</a:t>
            </a:r>
          </a:p>
        </p:txBody>
      </p:sp>
      <p:sp>
        <p:nvSpPr>
          <p:cNvPr id="3" name="Tijdelijke aanduiding voor inhoud 2"/>
          <p:cNvSpPr>
            <a:spLocks noGrp="1"/>
          </p:cNvSpPr>
          <p:nvPr>
            <p:ph idx="1"/>
          </p:nvPr>
        </p:nvSpPr>
        <p:spPr/>
        <p:txBody>
          <a:bodyPr/>
          <a:lstStyle/>
          <a:p>
            <a:r>
              <a:rPr lang="nl-NL" sz="2000" b="1" dirty="0"/>
              <a:t>Kerntaak 4 Uitvoeren van organisatie- en </a:t>
            </a:r>
            <a:r>
              <a:rPr lang="nl-NL" sz="2000" b="1" dirty="0" err="1"/>
              <a:t>professiegebonden</a:t>
            </a:r>
            <a:r>
              <a:rPr lang="nl-NL" sz="2000" b="1" dirty="0"/>
              <a:t> taken </a:t>
            </a:r>
          </a:p>
          <a:p>
            <a:endParaRPr lang="nl-NL" sz="2000" b="1" dirty="0"/>
          </a:p>
          <a:p>
            <a:pPr marL="0" indent="0">
              <a:buNone/>
            </a:pPr>
            <a:r>
              <a:rPr lang="nl-NL" sz="2000" dirty="0"/>
              <a:t>Werkprocessen:</a:t>
            </a:r>
          </a:p>
          <a:p>
            <a:pPr marL="0" indent="0">
              <a:buNone/>
            </a:pPr>
            <a:r>
              <a:rPr lang="nl-NL" sz="2000" dirty="0"/>
              <a:t>4.1 Werkt aan deskundigheidsbevordering </a:t>
            </a:r>
          </a:p>
          <a:p>
            <a:pPr marL="0" indent="0">
              <a:buNone/>
            </a:pPr>
            <a:r>
              <a:rPr lang="nl-NL" sz="2000" dirty="0"/>
              <a:t>4.2 Werkt aan het bevorderen en bewaken van kwaliteitszorg </a:t>
            </a:r>
          </a:p>
          <a:p>
            <a:pPr marL="0" indent="0">
              <a:buNone/>
            </a:pPr>
            <a:r>
              <a:rPr lang="nl-NL" sz="2000" dirty="0"/>
              <a:t>4.3 Werkt (</a:t>
            </a:r>
            <a:r>
              <a:rPr lang="nl-NL" sz="2000" dirty="0" err="1"/>
              <a:t>multi</a:t>
            </a:r>
            <a:r>
              <a:rPr lang="nl-NL" sz="2000" dirty="0"/>
              <a:t>)disciplinair samen en stemt werkzaamheden af </a:t>
            </a:r>
          </a:p>
          <a:p>
            <a:pPr marL="0" indent="0">
              <a:buNone/>
            </a:pPr>
            <a:endParaRPr lang="nl-NL" sz="2000" dirty="0"/>
          </a:p>
          <a:p>
            <a:pPr marL="0" indent="0">
              <a:buNone/>
            </a:pPr>
            <a:r>
              <a:rPr lang="nl-NL" sz="2000" dirty="0"/>
              <a:t>Vakken: kwaliteitszorg, </a:t>
            </a:r>
            <a:r>
              <a:rPr lang="nl-NL" sz="2000" dirty="0" err="1"/>
              <a:t>bpv</a:t>
            </a:r>
            <a:r>
              <a:rPr lang="nl-NL" sz="2000" dirty="0"/>
              <a:t>, projecten</a:t>
            </a:r>
          </a:p>
        </p:txBody>
      </p:sp>
    </p:spTree>
    <p:extLst>
      <p:ext uri="{BB962C8B-B14F-4D97-AF65-F5344CB8AC3E}">
        <p14:creationId xmlns:p14="http://schemas.microsoft.com/office/powerpoint/2010/main" val="2361754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Keuzedelen</a:t>
            </a:r>
          </a:p>
        </p:txBody>
      </p:sp>
      <p:sp>
        <p:nvSpPr>
          <p:cNvPr id="3" name="Tijdelijke aanduiding voor inhoud 2"/>
          <p:cNvSpPr>
            <a:spLocks noGrp="1"/>
          </p:cNvSpPr>
          <p:nvPr>
            <p:ph idx="1"/>
          </p:nvPr>
        </p:nvSpPr>
        <p:spPr/>
        <p:txBody>
          <a:bodyPr/>
          <a:lstStyle/>
          <a:p>
            <a:pPr marL="0" indent="0">
              <a:buNone/>
            </a:pPr>
            <a:r>
              <a:rPr lang="nl-NL" dirty="0"/>
              <a:t>Nog in ontwikkeling</a:t>
            </a:r>
          </a:p>
          <a:p>
            <a:pPr marL="0" indent="0">
              <a:buNone/>
            </a:pPr>
            <a:endParaRPr lang="nl-NL" dirty="0"/>
          </a:p>
          <a:p>
            <a:pPr>
              <a:buFont typeface="Wingdings" panose="05000000000000000000" pitchFamily="2" charset="2"/>
              <a:buChar char="§"/>
            </a:pPr>
            <a:r>
              <a:rPr lang="nl-NL" dirty="0"/>
              <a:t>vanaf 2</a:t>
            </a:r>
            <a:r>
              <a:rPr lang="nl-NL" baseline="30000" dirty="0"/>
              <a:t>e</a:t>
            </a:r>
            <a:r>
              <a:rPr lang="nl-NL" dirty="0"/>
              <a:t> leerjaar, vervolg in 3</a:t>
            </a:r>
            <a:r>
              <a:rPr lang="nl-NL" baseline="30000" dirty="0"/>
              <a:t>e</a:t>
            </a:r>
            <a:r>
              <a:rPr lang="nl-NL" dirty="0"/>
              <a:t> leerjaar</a:t>
            </a:r>
          </a:p>
          <a:p>
            <a:pPr>
              <a:buFont typeface="Wingdings" panose="05000000000000000000" pitchFamily="2" charset="2"/>
              <a:buChar char="§"/>
            </a:pPr>
            <a:r>
              <a:rPr lang="nl-NL" dirty="0"/>
              <a:t>720 uur </a:t>
            </a:r>
          </a:p>
          <a:p>
            <a:pPr>
              <a:buFont typeface="Wingdings" panose="05000000000000000000" pitchFamily="2" charset="2"/>
              <a:buChar char="§"/>
            </a:pPr>
            <a:r>
              <a:rPr lang="nl-NL" dirty="0"/>
              <a:t>verdieping</a:t>
            </a:r>
          </a:p>
          <a:p>
            <a:pPr>
              <a:buFont typeface="Wingdings" panose="05000000000000000000" pitchFamily="2" charset="2"/>
              <a:buChar char="§"/>
            </a:pPr>
            <a:r>
              <a:rPr lang="nl-NL" dirty="0"/>
              <a:t>individueel</a:t>
            </a:r>
          </a:p>
          <a:p>
            <a:pPr marL="0" indent="0">
              <a:buNone/>
            </a:pP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984" y="351570"/>
            <a:ext cx="2876550" cy="1590675"/>
          </a:xfrm>
          <a:prstGeom prst="rect">
            <a:avLst/>
          </a:prstGeom>
        </p:spPr>
      </p:pic>
    </p:spTree>
    <p:extLst>
      <p:ext uri="{BB962C8B-B14F-4D97-AF65-F5344CB8AC3E}">
        <p14:creationId xmlns:p14="http://schemas.microsoft.com/office/powerpoint/2010/main" val="1344093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Loopbaan &amp; Burgerschap</a:t>
            </a:r>
          </a:p>
        </p:txBody>
      </p:sp>
      <p:sp>
        <p:nvSpPr>
          <p:cNvPr id="3" name="Tijdelijke aanduiding voor inhoud 2"/>
          <p:cNvSpPr>
            <a:spLocks noGrp="1"/>
          </p:cNvSpPr>
          <p:nvPr>
            <p:ph idx="1"/>
          </p:nvPr>
        </p:nvSpPr>
        <p:spPr/>
        <p:txBody>
          <a:bodyPr/>
          <a:lstStyle/>
          <a:p>
            <a:r>
              <a:rPr lang="nl-NL" sz="2000" b="1" dirty="0"/>
              <a:t>Loopbaanoriëntatie en ontwikkeling</a:t>
            </a:r>
            <a:r>
              <a:rPr lang="nl-NL" sz="2000" dirty="0"/>
              <a:t>: sturing geven aan het vinden van betekenisvol werk of vervolgonderwijs dat aansluit op eigen kwaliteiten, mogelijkheden, waarden en</a:t>
            </a:r>
          </a:p>
          <a:p>
            <a:pPr>
              <a:buNone/>
            </a:pPr>
            <a:r>
              <a:rPr lang="nl-NL" sz="2000" dirty="0"/>
              <a:t>    motieven.  </a:t>
            </a:r>
          </a:p>
          <a:p>
            <a:pPr>
              <a:buNone/>
            </a:pPr>
            <a:endParaRPr lang="nl-NL" dirty="0"/>
          </a:p>
          <a:p>
            <a:r>
              <a:rPr lang="nl-NL" sz="2000" b="1" dirty="0"/>
              <a:t>Burgerschap: </a:t>
            </a:r>
            <a:r>
              <a:rPr lang="nl-NL" sz="2000" dirty="0"/>
              <a:t>actief meedoen in de samenleving, kent</a:t>
            </a:r>
          </a:p>
          <a:p>
            <a:pPr>
              <a:buNone/>
            </a:pPr>
            <a:r>
              <a:rPr lang="nl-NL" sz="2000" dirty="0"/>
              <a:t>   diverse dimensies.</a:t>
            </a:r>
          </a:p>
          <a:p>
            <a:pPr>
              <a:buNone/>
            </a:pPr>
            <a:r>
              <a:rPr lang="nl-NL" sz="2000" b="1" dirty="0"/>
              <a:t>   Bijv.: </a:t>
            </a:r>
            <a:r>
              <a:rPr lang="nl-NL" sz="2000" dirty="0"/>
              <a:t>dimensie vitaal burgerschap: reflecteren op eigen leefstijl.  </a:t>
            </a:r>
          </a:p>
          <a:p>
            <a:pPr>
              <a:buNone/>
            </a:pPr>
            <a:endParaRPr lang="nl-NL" sz="2000" dirty="0"/>
          </a:p>
          <a:p>
            <a:pPr>
              <a:buNone/>
            </a:pPr>
            <a:r>
              <a:rPr lang="nl-NL" sz="1800" i="1" dirty="0" err="1"/>
              <a:t>Evt</a:t>
            </a:r>
            <a:r>
              <a:rPr lang="nl-NL" sz="1800" i="1" dirty="0"/>
              <a:t> projecten in </a:t>
            </a:r>
            <a:r>
              <a:rPr lang="nl-NL" sz="1800" i="1" dirty="0" err="1"/>
              <a:t>toetsweken</a:t>
            </a:r>
            <a:r>
              <a:rPr lang="nl-NL" sz="1800" i="1" dirty="0"/>
              <a:t>/lesweken, Sport en Bewegen, BLOG?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Taal en rekenen</a:t>
            </a:r>
          </a:p>
        </p:txBody>
      </p:sp>
      <p:sp>
        <p:nvSpPr>
          <p:cNvPr id="3" name="Tijdelijke aanduiding voor inhoud 2"/>
          <p:cNvSpPr>
            <a:spLocks noGrp="1"/>
          </p:cNvSpPr>
          <p:nvPr>
            <p:ph idx="1"/>
          </p:nvPr>
        </p:nvSpPr>
        <p:spPr/>
        <p:txBody>
          <a:bodyPr>
            <a:normAutofit lnSpcReduction="10000"/>
          </a:bodyPr>
          <a:lstStyle/>
          <a:p>
            <a:r>
              <a:rPr lang="nl-NL" sz="2000" dirty="0"/>
              <a:t>Nederlands (taalverzorging, lezen en luisteren) 3F</a:t>
            </a:r>
          </a:p>
          <a:p>
            <a:r>
              <a:rPr lang="nl-NL" sz="2000" dirty="0"/>
              <a:t>Rekenen ( getallen,verhoudingen, </a:t>
            </a:r>
            <a:r>
              <a:rPr lang="nl-NL" sz="2000" dirty="0" err="1"/>
              <a:t>meetkunde,verbanden</a:t>
            </a:r>
            <a:r>
              <a:rPr lang="nl-NL" sz="2000" dirty="0"/>
              <a:t>) 3F</a:t>
            </a:r>
          </a:p>
          <a:p>
            <a:r>
              <a:rPr lang="nl-NL" sz="2000" dirty="0"/>
              <a:t>Engels ( lezen, luisteren,schrijven, gesprekken en spreken)</a:t>
            </a:r>
          </a:p>
          <a:p>
            <a:pPr marL="0" indent="0">
              <a:buNone/>
            </a:pPr>
            <a:r>
              <a:rPr lang="nl-NL" sz="2000" dirty="0"/>
              <a:t>    lezen en luisteren B1, overige A2 </a:t>
            </a:r>
            <a:endParaRPr lang="nl-NL" dirty="0"/>
          </a:p>
          <a:p>
            <a:pPr>
              <a:buNone/>
            </a:pPr>
            <a:endParaRPr lang="nl-NL" sz="2000" dirty="0"/>
          </a:p>
          <a:p>
            <a:pPr>
              <a:buNone/>
            </a:pPr>
            <a:r>
              <a:rPr lang="nl-NL" sz="2000" dirty="0"/>
              <a:t>TOA ( Toolkit Onderwijs en Arbeidsmarkt) </a:t>
            </a:r>
          </a:p>
          <a:p>
            <a:pPr>
              <a:buNone/>
            </a:pPr>
            <a:r>
              <a:rPr lang="nl-NL" sz="2000" dirty="0"/>
              <a:t>digitale instaptoets alleen rekenen en Nederlands</a:t>
            </a:r>
          </a:p>
          <a:p>
            <a:pPr>
              <a:buNone/>
            </a:pPr>
            <a:endParaRPr lang="nl-NL" sz="2000" dirty="0"/>
          </a:p>
          <a:p>
            <a:pPr>
              <a:buNone/>
            </a:pPr>
            <a:r>
              <a:rPr lang="nl-NL" sz="2000" dirty="0"/>
              <a:t> &lt; 2F verwijzing TRON (verplicht Taal en rekenondersteuning) </a:t>
            </a:r>
          </a:p>
          <a:p>
            <a:pPr>
              <a:buNone/>
            </a:pPr>
            <a:endParaRPr lang="nl-NL" sz="2000" dirty="0"/>
          </a:p>
          <a:p>
            <a:pPr>
              <a:buNone/>
            </a:pPr>
            <a:r>
              <a:rPr lang="nl-NL" sz="2000" dirty="0"/>
              <a:t>Aan het eind van elke periode </a:t>
            </a:r>
            <a:r>
              <a:rPr lang="nl-NL" sz="2000" dirty="0" err="1"/>
              <a:t>formatieve</a:t>
            </a:r>
            <a:r>
              <a:rPr lang="nl-NL" sz="2000" dirty="0"/>
              <a:t> toets van</a:t>
            </a:r>
          </a:p>
          <a:p>
            <a:pPr>
              <a:buNone/>
            </a:pPr>
            <a:r>
              <a:rPr lang="nl-NL" sz="2000" dirty="0"/>
              <a:t>Nederlands, Engels en rekenen over het behandelde</a:t>
            </a:r>
          </a:p>
          <a:p>
            <a:pPr>
              <a:buNone/>
            </a:pPr>
            <a:r>
              <a:rPr lang="nl-NL" sz="2000" dirty="0"/>
              <a:t>onderwerp. Gemiddelde telt voor je overgang naar LF 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Niveaueisen Taal &amp; Rekenen</a:t>
            </a:r>
          </a:p>
        </p:txBody>
      </p:sp>
      <p:sp>
        <p:nvSpPr>
          <p:cNvPr id="3" name="Tijdelijke aanduiding voor inhoud 2"/>
          <p:cNvSpPr>
            <a:spLocks noGrp="1"/>
          </p:cNvSpPr>
          <p:nvPr>
            <p:ph idx="1"/>
          </p:nvPr>
        </p:nvSpPr>
        <p:spPr/>
        <p:txBody>
          <a:bodyPr/>
          <a:lstStyle/>
          <a:p>
            <a:r>
              <a:rPr lang="nl-NL" dirty="0"/>
              <a:t>Het resultaat van de instaptoets mag maximaal 1 niveau onder het verplichte eindniveau liggen. Dit geldt voor Nederlands, rekenen en voor Engels (niveau 4). Als een student meer dan 1 niveau onder het eindniveau haalt, dan krijgt hij extra ondersteuning aangeboden door de school.</a:t>
            </a:r>
          </a:p>
          <a:p>
            <a:pPr marL="0" indent="0">
              <a:buNone/>
            </a:pPr>
            <a:r>
              <a:rPr lang="nl-NL"/>
              <a:t>   TRON = verplicht</a:t>
            </a:r>
            <a:endParaRPr lang="nl-NL" dirty="0"/>
          </a:p>
          <a:p>
            <a:pPr marL="0" indent="0">
              <a:buNone/>
            </a:pPr>
            <a:r>
              <a:rPr lang="nl-NL" dirty="0"/>
              <a:t>    TROV= op verzoek</a:t>
            </a:r>
          </a:p>
        </p:txBody>
      </p:sp>
      <p:pic>
        <p:nvPicPr>
          <p:cNvPr id="1026" name="Picture 2" descr="C:\Users\Rhea\Documents\loesje-examen.jpg"/>
          <p:cNvPicPr>
            <a:picLocks noChangeAspect="1" noChangeArrowheads="1"/>
          </p:cNvPicPr>
          <p:nvPr/>
        </p:nvPicPr>
        <p:blipFill>
          <a:blip r:embed="rId3" cstate="print"/>
          <a:srcRect/>
          <a:stretch>
            <a:fillRect/>
          </a:stretch>
        </p:blipFill>
        <p:spPr bwMode="auto">
          <a:xfrm>
            <a:off x="4283968" y="4582812"/>
            <a:ext cx="2857500" cy="20193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Nog vragen? </a:t>
            </a:r>
          </a:p>
        </p:txBody>
      </p:sp>
      <p:pic>
        <p:nvPicPr>
          <p:cNvPr id="4" name="Tijdelijke aanduiding voor inhoud 3" descr="vragen.jpg"/>
          <p:cNvPicPr>
            <a:picLocks noGrp="1" noChangeAspect="1"/>
          </p:cNvPicPr>
          <p:nvPr>
            <p:ph idx="1"/>
          </p:nvPr>
        </p:nvPicPr>
        <p:blipFill>
          <a:blip r:embed="rId3" cstate="print"/>
          <a:stretch>
            <a:fillRect/>
          </a:stretch>
        </p:blipFill>
        <p:spPr>
          <a:xfrm>
            <a:off x="2647950" y="2613819"/>
            <a:ext cx="2857500" cy="283845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BGO?</a:t>
            </a:r>
          </a:p>
        </p:txBody>
      </p:sp>
      <p:pic>
        <p:nvPicPr>
          <p:cNvPr id="4" name="Tijdelijke aanduiding voor inhoud 3" descr="Comp.jpg"/>
          <p:cNvPicPr>
            <a:picLocks noGrp="1" noChangeAspect="1"/>
          </p:cNvPicPr>
          <p:nvPr>
            <p:ph idx="1"/>
          </p:nvPr>
        </p:nvPicPr>
        <p:blipFill>
          <a:blip r:embed="rId3" cstate="print"/>
          <a:stretch>
            <a:fillRect/>
          </a:stretch>
        </p:blipFill>
        <p:spPr>
          <a:xfrm>
            <a:off x="5220072" y="4005064"/>
            <a:ext cx="2190750" cy="2085975"/>
          </a:xfrm>
        </p:spPr>
      </p:pic>
      <p:sp>
        <p:nvSpPr>
          <p:cNvPr id="5" name="Rechthoek 4"/>
          <p:cNvSpPr/>
          <p:nvPr/>
        </p:nvSpPr>
        <p:spPr>
          <a:xfrm>
            <a:off x="899592" y="1700808"/>
            <a:ext cx="5958408" cy="1631216"/>
          </a:xfrm>
          <a:prstGeom prst="rect">
            <a:avLst/>
          </a:prstGeom>
        </p:spPr>
        <p:txBody>
          <a:bodyPr wrap="square">
            <a:spAutoFit/>
          </a:bodyPr>
          <a:lstStyle/>
          <a:p>
            <a:pPr>
              <a:buNone/>
            </a:pPr>
            <a:r>
              <a:rPr lang="nl-NL" sz="2000" dirty="0"/>
              <a:t>Richt zich op de beroepscompetenties van het beroep &gt;doktersassistent</a:t>
            </a:r>
          </a:p>
          <a:p>
            <a:pPr>
              <a:buNone/>
            </a:pPr>
            <a:endParaRPr lang="nl-NL" sz="2000" dirty="0"/>
          </a:p>
          <a:p>
            <a:pPr>
              <a:buNone/>
            </a:pPr>
            <a:r>
              <a:rPr lang="nl-NL" sz="2000" dirty="0"/>
              <a:t>Naast kennis en vaardigheden staat ook de</a:t>
            </a:r>
          </a:p>
          <a:p>
            <a:pPr>
              <a:buNone/>
            </a:pPr>
            <a:r>
              <a:rPr lang="nl-NL" sz="2000" dirty="0"/>
              <a:t>beroepshouding centraal.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Kwalificatiedossier DA</a:t>
            </a:r>
          </a:p>
        </p:txBody>
      </p:sp>
      <p:sp>
        <p:nvSpPr>
          <p:cNvPr id="3" name="Tijdelijke aanduiding voor inhoud 2"/>
          <p:cNvSpPr>
            <a:spLocks noGrp="1"/>
          </p:cNvSpPr>
          <p:nvPr>
            <p:ph idx="1"/>
          </p:nvPr>
        </p:nvSpPr>
        <p:spPr/>
        <p:txBody>
          <a:bodyPr>
            <a:normAutofit/>
          </a:bodyPr>
          <a:lstStyle/>
          <a:p>
            <a:pPr>
              <a:buNone/>
            </a:pPr>
            <a:r>
              <a:rPr lang="nl-NL" sz="2000" dirty="0"/>
              <a:t>Wordt gebruikt om  in het MBO aan te geven wat je als</a:t>
            </a:r>
          </a:p>
          <a:p>
            <a:pPr>
              <a:buNone/>
            </a:pPr>
            <a:r>
              <a:rPr lang="nl-NL" sz="2000" dirty="0"/>
              <a:t>student aan het eind van je opleiding moet kennen en</a:t>
            </a:r>
          </a:p>
          <a:p>
            <a:pPr>
              <a:buNone/>
            </a:pPr>
            <a:r>
              <a:rPr lang="nl-NL" sz="2000" dirty="0"/>
              <a:t>kunnen, verwijst naar specifieke beroepseisen.</a:t>
            </a:r>
          </a:p>
          <a:p>
            <a:pPr>
              <a:buNone/>
            </a:pPr>
            <a:endParaRPr lang="nl-NL" sz="2000" dirty="0"/>
          </a:p>
          <a:p>
            <a:pPr>
              <a:buNone/>
            </a:pPr>
            <a:r>
              <a:rPr lang="nl-NL" sz="2000" dirty="0"/>
              <a:t>Dit dossier is in samenwerking met bedrijfsleven en</a:t>
            </a:r>
          </a:p>
          <a:p>
            <a:pPr>
              <a:buNone/>
            </a:pPr>
            <a:r>
              <a:rPr lang="nl-NL" sz="2000" dirty="0"/>
              <a:t>kenniscentra voor beroepsonderwijs samengesteld. </a:t>
            </a:r>
          </a:p>
          <a:p>
            <a:pPr>
              <a:buNone/>
            </a:pPr>
            <a:endParaRPr lang="nl-NL" sz="2000" dirty="0"/>
          </a:p>
          <a:p>
            <a:pPr>
              <a:buNone/>
            </a:pPr>
            <a:r>
              <a:rPr lang="nl-NL" sz="2000" dirty="0"/>
              <a:t>Daarnaast gelden er kwalificatie-eisen m.b.t.</a:t>
            </a:r>
          </a:p>
          <a:p>
            <a:pPr>
              <a:buNone/>
            </a:pPr>
            <a:r>
              <a:rPr lang="nl-NL" sz="2000" dirty="0"/>
              <a:t>Loopbaan en Burgerschap en Taal en rekenen.</a:t>
            </a:r>
          </a:p>
          <a:p>
            <a:pPr>
              <a:buNone/>
            </a:pPr>
            <a:endParaRPr lang="nl-NL"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Wat is een (beroeps)competentie?</a:t>
            </a:r>
          </a:p>
        </p:txBody>
      </p:sp>
      <p:sp>
        <p:nvSpPr>
          <p:cNvPr id="3" name="Tijdelijke aanduiding voor inhoud 2"/>
          <p:cNvSpPr>
            <a:spLocks noGrp="1"/>
          </p:cNvSpPr>
          <p:nvPr>
            <p:ph idx="1"/>
          </p:nvPr>
        </p:nvSpPr>
        <p:spPr/>
        <p:txBody>
          <a:bodyPr>
            <a:normAutofit/>
          </a:bodyPr>
          <a:lstStyle/>
          <a:p>
            <a:pPr>
              <a:buNone/>
            </a:pPr>
            <a:endParaRPr lang="nl-NL" dirty="0"/>
          </a:p>
          <a:p>
            <a:pPr>
              <a:buFont typeface="Wingdings" pitchFamily="2" charset="2"/>
              <a:buChar char="q"/>
            </a:pPr>
            <a:r>
              <a:rPr lang="nl-NL" sz="2000" dirty="0"/>
              <a:t>Kennis </a:t>
            </a:r>
          </a:p>
          <a:p>
            <a:pPr>
              <a:buFont typeface="Wingdings" pitchFamily="2" charset="2"/>
              <a:buChar char="q"/>
            </a:pPr>
            <a:r>
              <a:rPr lang="nl-NL" sz="2000" dirty="0"/>
              <a:t>Vaardigheden</a:t>
            </a:r>
          </a:p>
          <a:p>
            <a:pPr>
              <a:buFont typeface="Wingdings" pitchFamily="2" charset="2"/>
              <a:buChar char="q"/>
            </a:pPr>
            <a:r>
              <a:rPr lang="nl-NL" sz="2000" dirty="0"/>
              <a:t>Houding (attitude) </a:t>
            </a:r>
          </a:p>
          <a:p>
            <a:pPr>
              <a:buFont typeface="Wingdings" pitchFamily="2" charset="2"/>
              <a:buChar char="q"/>
            </a:pPr>
            <a:r>
              <a:rPr lang="nl-NL" sz="2000" dirty="0"/>
              <a:t>persoonlijke eigenschappen;</a:t>
            </a:r>
          </a:p>
          <a:p>
            <a:pPr>
              <a:buNone/>
            </a:pPr>
            <a:endParaRPr lang="nl-NL" dirty="0"/>
          </a:p>
          <a:p>
            <a:pPr>
              <a:buNone/>
            </a:pPr>
            <a:r>
              <a:rPr lang="nl-NL" sz="2000" dirty="0"/>
              <a:t>ontwikkelen om op een goede wijze resultaten</a:t>
            </a:r>
          </a:p>
          <a:p>
            <a:pPr>
              <a:buNone/>
            </a:pPr>
            <a:r>
              <a:rPr lang="nl-NL" sz="2000" dirty="0"/>
              <a:t>te behalen in de beroepscontext (stage),</a:t>
            </a:r>
          </a:p>
          <a:p>
            <a:pPr>
              <a:buNone/>
            </a:pPr>
            <a:r>
              <a:rPr lang="nl-NL" sz="2000" dirty="0"/>
              <a:t>maatschappelijke context en leercontext</a:t>
            </a:r>
          </a:p>
          <a:p>
            <a:pPr>
              <a:buNone/>
            </a:pPr>
            <a:r>
              <a:rPr lang="nl-NL" sz="2000" dirty="0"/>
              <a:t>(school).</a:t>
            </a:r>
          </a:p>
          <a:p>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39"/>
            <a:ext cx="7139136" cy="1668801"/>
          </a:xfrm>
        </p:spPr>
        <p:txBody>
          <a:bodyPr>
            <a:normAutofit/>
          </a:bodyPr>
          <a:lstStyle/>
          <a:p>
            <a:r>
              <a:rPr lang="nl-NL" dirty="0"/>
              <a:t>Wat is een (beroeps)  competentie? </a:t>
            </a:r>
          </a:p>
        </p:txBody>
      </p:sp>
      <p:pic>
        <p:nvPicPr>
          <p:cNvPr id="6" name="Tijdelijke aanduiding voor inhoud 5" descr="images.jpg"/>
          <p:cNvPicPr>
            <a:picLocks noGrp="1" noChangeAspect="1"/>
          </p:cNvPicPr>
          <p:nvPr>
            <p:ph idx="1"/>
          </p:nvPr>
        </p:nvPicPr>
        <p:blipFill>
          <a:blip r:embed="rId3" cstate="print"/>
          <a:stretch>
            <a:fillRect/>
          </a:stretch>
        </p:blipFill>
        <p:spPr>
          <a:xfrm>
            <a:off x="5580112" y="4365104"/>
            <a:ext cx="2232247" cy="2232247"/>
          </a:xfrm>
        </p:spPr>
      </p:pic>
      <p:sp>
        <p:nvSpPr>
          <p:cNvPr id="7" name="Rechthoek 6"/>
          <p:cNvSpPr/>
          <p:nvPr/>
        </p:nvSpPr>
        <p:spPr>
          <a:xfrm>
            <a:off x="457200" y="1988840"/>
            <a:ext cx="5987008" cy="2862322"/>
          </a:xfrm>
          <a:prstGeom prst="rect">
            <a:avLst/>
          </a:prstGeom>
        </p:spPr>
        <p:txBody>
          <a:bodyPr wrap="square">
            <a:spAutoFit/>
          </a:bodyPr>
          <a:lstStyle/>
          <a:p>
            <a:r>
              <a:rPr lang="nl-NL" dirty="0"/>
              <a:t>Kortom: Om taken goed uit te kunnen voeren - op school – in het beroep- maatschappij- heb je competenties nodig. </a:t>
            </a:r>
          </a:p>
          <a:p>
            <a:endParaRPr lang="nl-NL" dirty="0"/>
          </a:p>
          <a:p>
            <a:r>
              <a:rPr lang="nl-NL" dirty="0"/>
              <a:t>Je gaat beroepscompetenties ontwikkelen om gedurende jouw loopbaan goed te functioneren.</a:t>
            </a:r>
          </a:p>
          <a:p>
            <a:pPr>
              <a:buNone/>
            </a:pPr>
            <a:endParaRPr lang="nl-NL" dirty="0"/>
          </a:p>
          <a:p>
            <a:r>
              <a:rPr lang="nl-NL" dirty="0"/>
              <a:t>Je gaat je in meerdere beroepscompetenties bekwamen! </a:t>
            </a:r>
          </a:p>
          <a:p>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Voorbeeld van een beroepscompetentie:</a:t>
            </a:r>
          </a:p>
        </p:txBody>
      </p:sp>
      <p:sp>
        <p:nvSpPr>
          <p:cNvPr id="3" name="Tijdelijke aanduiding voor inhoud 2"/>
          <p:cNvSpPr>
            <a:spLocks noGrp="1"/>
          </p:cNvSpPr>
          <p:nvPr>
            <p:ph idx="1"/>
          </p:nvPr>
        </p:nvSpPr>
        <p:spPr/>
        <p:txBody>
          <a:bodyPr>
            <a:normAutofit/>
          </a:bodyPr>
          <a:lstStyle/>
          <a:p>
            <a:pPr>
              <a:buNone/>
            </a:pPr>
            <a:r>
              <a:rPr lang="nl-NL" sz="3200" b="1" dirty="0"/>
              <a:t>Presenteren:</a:t>
            </a:r>
          </a:p>
          <a:p>
            <a:pPr>
              <a:buNone/>
            </a:pPr>
            <a:endParaRPr lang="nl-NL" sz="2400" b="1" dirty="0"/>
          </a:p>
          <a:p>
            <a:pPr>
              <a:buNone/>
            </a:pPr>
            <a:endParaRPr lang="nl-NL" sz="2400" b="1" dirty="0"/>
          </a:p>
          <a:p>
            <a:r>
              <a:rPr lang="nl-NL" sz="2400" dirty="0"/>
              <a:t>Duidelijk uitleggen en toelichten</a:t>
            </a:r>
          </a:p>
          <a:p>
            <a:r>
              <a:rPr lang="nl-NL" sz="2400" dirty="0"/>
              <a:t>Betrouwbaarheid en deskundigheid uitstralen</a:t>
            </a:r>
          </a:p>
          <a:p>
            <a:pPr>
              <a:buNone/>
            </a:pPr>
            <a:r>
              <a:rPr lang="nl-NL" sz="1900" dirty="0">
                <a:latin typeface="Batang" pitchFamily="18" charset="-127"/>
                <a:ea typeface="Batang" pitchFamily="18" charset="-127"/>
              </a:rPr>
              <a:t> </a:t>
            </a:r>
          </a:p>
          <a:p>
            <a:endParaRPr lang="nl-NL" dirty="0"/>
          </a:p>
          <a:p>
            <a:pPr>
              <a:buNone/>
            </a:pPr>
            <a:endParaRPr lang="nl-NL" dirty="0"/>
          </a:p>
        </p:txBody>
      </p:sp>
      <p:pic>
        <p:nvPicPr>
          <p:cNvPr id="4" name="Afbeelding 3" descr="presentation.jpg"/>
          <p:cNvPicPr>
            <a:picLocks noChangeAspect="1"/>
          </p:cNvPicPr>
          <p:nvPr/>
        </p:nvPicPr>
        <p:blipFill>
          <a:blip r:embed="rId3" cstate="print"/>
          <a:stretch>
            <a:fillRect/>
          </a:stretch>
        </p:blipFill>
        <p:spPr>
          <a:xfrm>
            <a:off x="5076056" y="188640"/>
            <a:ext cx="2552700" cy="25527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Voorbeeld van een beroepscompetentie ( vervolg) </a:t>
            </a:r>
          </a:p>
        </p:txBody>
      </p:sp>
      <p:sp>
        <p:nvSpPr>
          <p:cNvPr id="3" name="Tijdelijke aanduiding voor inhoud 2"/>
          <p:cNvSpPr>
            <a:spLocks noGrp="1"/>
          </p:cNvSpPr>
          <p:nvPr>
            <p:ph idx="1"/>
          </p:nvPr>
        </p:nvSpPr>
        <p:spPr/>
        <p:txBody>
          <a:bodyPr>
            <a:normAutofit fontScale="85000" lnSpcReduction="20000"/>
          </a:bodyPr>
          <a:lstStyle/>
          <a:p>
            <a:pPr>
              <a:buNone/>
            </a:pPr>
            <a:r>
              <a:rPr lang="nl-NL" sz="2400" dirty="0"/>
              <a:t>Beroepscontext:  </a:t>
            </a:r>
          </a:p>
          <a:p>
            <a:r>
              <a:rPr lang="nl-NL" sz="2800" dirty="0">
                <a:latin typeface="Batang" pitchFamily="18" charset="-127"/>
                <a:ea typeface="Batang" pitchFamily="18" charset="-127"/>
              </a:rPr>
              <a:t>De doktersassistent geeft voorlichting en advies over bijvoorbeeld: veel voorkomende medische vragen en klachten, medicijngebruik, behandelingen, gebruik van hulpmiddelen, ze presenteert zich als ter zake kundig, legt onderwerpen duidelijk en correct uit, gebruikt heldere taal, hanteert een goed spreektempo, zodat de zorgvrager/(doel)groep beschikt over relevante informatie en deskundig advies.</a:t>
            </a:r>
          </a:p>
          <a:p>
            <a:pPr>
              <a:buNone/>
            </a:pPr>
            <a:endParaRPr lang="nl-NL" b="1" dirty="0">
              <a:ea typeface="Batang" pitchFamily="18" charset="-127"/>
            </a:endParaRPr>
          </a:p>
          <a:p>
            <a:pPr>
              <a:buNone/>
            </a:pPr>
            <a:r>
              <a:rPr lang="nl-NL" b="1" dirty="0">
                <a:ea typeface="Batang" pitchFamily="18" charset="-127"/>
              </a:rPr>
              <a:t>Vakkennis en vaardigheden:</a:t>
            </a:r>
            <a:r>
              <a:rPr lang="nl-NL" b="1" dirty="0"/>
              <a:t> </a:t>
            </a:r>
          </a:p>
          <a:p>
            <a:r>
              <a:rPr lang="nl-NL" sz="2300" dirty="0"/>
              <a:t>Behandelmethoden en therapieën</a:t>
            </a:r>
          </a:p>
          <a:p>
            <a:r>
              <a:rPr lang="nl-NL" sz="2300" dirty="0"/>
              <a:t>Communicatieve vaardigheden - gesprekstechnieken</a:t>
            </a:r>
          </a:p>
          <a:p>
            <a:pPr>
              <a:buNone/>
            </a:pPr>
            <a:r>
              <a:rPr lang="nl-NL" sz="2300" dirty="0"/>
              <a:t>     en presentatietechnieken</a:t>
            </a:r>
          </a:p>
          <a:p>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Kerntaken, werkprocessen en competenties</a:t>
            </a:r>
          </a:p>
        </p:txBody>
      </p:sp>
      <p:sp>
        <p:nvSpPr>
          <p:cNvPr id="3" name="Tijdelijke aanduiding voor inhoud 2"/>
          <p:cNvSpPr>
            <a:spLocks noGrp="1"/>
          </p:cNvSpPr>
          <p:nvPr>
            <p:ph idx="1"/>
          </p:nvPr>
        </p:nvSpPr>
        <p:spPr/>
        <p:txBody>
          <a:bodyPr/>
          <a:lstStyle/>
          <a:p>
            <a:pPr>
              <a:buNone/>
            </a:pPr>
            <a:endParaRPr lang="nl-NL" b="1" dirty="0">
              <a:latin typeface="Batang" pitchFamily="18" charset="-127"/>
              <a:ea typeface="Batang" pitchFamily="18" charset="-127"/>
            </a:endParaRPr>
          </a:p>
          <a:p>
            <a:pPr>
              <a:buNone/>
            </a:pPr>
            <a:endParaRPr lang="nl-NL" sz="2000" dirty="0">
              <a:latin typeface="Batang" pitchFamily="18" charset="-127"/>
              <a:ea typeface="Batang" pitchFamily="18" charset="-127"/>
            </a:endParaRPr>
          </a:p>
          <a:p>
            <a:pPr>
              <a:buNone/>
            </a:pPr>
            <a:r>
              <a:rPr lang="nl-NL" sz="2000" dirty="0">
                <a:latin typeface="+mj-lt"/>
                <a:ea typeface="Batang" pitchFamily="18" charset="-127"/>
              </a:rPr>
              <a:t>Je gaat binnen deze opleiding ( gedurende jouw</a:t>
            </a:r>
          </a:p>
          <a:p>
            <a:pPr>
              <a:buNone/>
            </a:pPr>
            <a:r>
              <a:rPr lang="nl-NL" sz="2000" dirty="0">
                <a:latin typeface="+mj-lt"/>
                <a:ea typeface="Batang" pitchFamily="18" charset="-127"/>
              </a:rPr>
              <a:t>studieloopbaan</a:t>
            </a:r>
            <a:r>
              <a:rPr lang="nl-NL" sz="2000">
                <a:latin typeface="+mj-lt"/>
                <a:ea typeface="Batang" pitchFamily="18" charset="-127"/>
              </a:rPr>
              <a:t>) met vier </a:t>
            </a:r>
            <a:r>
              <a:rPr lang="nl-NL" sz="2000" dirty="0">
                <a:latin typeface="+mj-lt"/>
                <a:ea typeface="Batang" pitchFamily="18" charset="-127"/>
              </a:rPr>
              <a:t>kerntaken aan de slag.</a:t>
            </a:r>
          </a:p>
          <a:p>
            <a:pPr>
              <a:buNone/>
            </a:pPr>
            <a:endParaRPr lang="nl-NL" b="1" dirty="0"/>
          </a:p>
          <a:p>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Kerntaken, werkprocessen en beroepscompetenties</a:t>
            </a:r>
          </a:p>
        </p:txBody>
      </p:sp>
      <p:pic>
        <p:nvPicPr>
          <p:cNvPr id="4" name="Tijdelijke aanduiding voor inhoud 3" descr="images (1).jpg"/>
          <p:cNvPicPr>
            <a:picLocks noGrp="1" noChangeAspect="1"/>
          </p:cNvPicPr>
          <p:nvPr>
            <p:ph idx="1"/>
          </p:nvPr>
        </p:nvPicPr>
        <p:blipFill>
          <a:blip r:embed="rId3" cstate="print"/>
          <a:stretch>
            <a:fillRect/>
          </a:stretch>
        </p:blipFill>
        <p:spPr>
          <a:xfrm>
            <a:off x="5004048" y="4725144"/>
            <a:ext cx="2562225" cy="1781175"/>
          </a:xfrm>
        </p:spPr>
      </p:pic>
      <p:sp>
        <p:nvSpPr>
          <p:cNvPr id="5" name="Rechthoek 4"/>
          <p:cNvSpPr/>
          <p:nvPr/>
        </p:nvSpPr>
        <p:spPr>
          <a:xfrm>
            <a:off x="611560" y="1772816"/>
            <a:ext cx="6246440" cy="2031325"/>
          </a:xfrm>
          <a:prstGeom prst="rect">
            <a:avLst/>
          </a:prstGeom>
        </p:spPr>
        <p:txBody>
          <a:bodyPr wrap="square">
            <a:spAutoFit/>
          </a:bodyPr>
          <a:lstStyle/>
          <a:p>
            <a:pPr>
              <a:buNone/>
            </a:pPr>
            <a:r>
              <a:rPr lang="nl-NL" dirty="0"/>
              <a:t>Kerntaken bestaan uit sets van inhoudelijk </a:t>
            </a:r>
          </a:p>
          <a:p>
            <a:pPr>
              <a:buNone/>
            </a:pPr>
            <a:r>
              <a:rPr lang="nl-NL" dirty="0"/>
              <a:t>samenhangende beroepsactiviteiten (werkprocessen). </a:t>
            </a:r>
          </a:p>
          <a:p>
            <a:pPr>
              <a:buNone/>
            </a:pPr>
            <a:endParaRPr lang="nl-NL" dirty="0"/>
          </a:p>
          <a:p>
            <a:pPr>
              <a:buNone/>
            </a:pPr>
            <a:endParaRPr lang="nl-NL" dirty="0"/>
          </a:p>
          <a:p>
            <a:pPr>
              <a:buNone/>
            </a:pPr>
            <a:r>
              <a:rPr lang="nl-NL" dirty="0"/>
              <a:t>Deze worden door doktersassistenten in het werkveld</a:t>
            </a:r>
          </a:p>
          <a:p>
            <a:pPr>
              <a:buNone/>
            </a:pPr>
            <a:r>
              <a:rPr lang="nl-NL" dirty="0"/>
              <a:t>uitgeoefend en zijn ook heel belangrijk voor het beroep   </a:t>
            </a:r>
          </a:p>
          <a:p>
            <a:pPr>
              <a:buNone/>
            </a:pPr>
            <a:r>
              <a:rPr lang="nl-NL" dirty="0"/>
              <a:t>( kenmerkend).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vervloed">
  <a:themeElements>
    <a:clrScheme name="Overvloed">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vervloe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vervloed">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197</TotalTime>
  <Words>791</Words>
  <Application>Microsoft Office PowerPoint</Application>
  <PresentationFormat>Diavoorstelling (4:3)</PresentationFormat>
  <Paragraphs>154</Paragraphs>
  <Slides>18</Slides>
  <Notes>16</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18</vt:i4>
      </vt:variant>
    </vt:vector>
  </HeadingPairs>
  <TitlesOfParts>
    <vt:vector size="24" baseType="lpstr">
      <vt:lpstr>Batang</vt:lpstr>
      <vt:lpstr>Calibri</vt:lpstr>
      <vt:lpstr>Trebuchet MS</vt:lpstr>
      <vt:lpstr>Wingdings</vt:lpstr>
      <vt:lpstr>Wingdings 2</vt:lpstr>
      <vt:lpstr>Overvloed</vt:lpstr>
      <vt:lpstr>Beroepsgericht onderwijs  (BGO)</vt:lpstr>
      <vt:lpstr>Wat is BGO?</vt:lpstr>
      <vt:lpstr>Kwalificatiedossier DA</vt:lpstr>
      <vt:lpstr>Wat is een (beroeps)competentie?</vt:lpstr>
      <vt:lpstr>Wat is een (beroeps)  competentie? </vt:lpstr>
      <vt:lpstr>Voorbeeld van een beroepscompetentie:</vt:lpstr>
      <vt:lpstr>Voorbeeld van een beroepscompetentie ( vervolg) </vt:lpstr>
      <vt:lpstr>Kerntaken, werkprocessen en competenties</vt:lpstr>
      <vt:lpstr>Kerntaken, werkprocessen en beroepscompetenties</vt:lpstr>
      <vt:lpstr>Kerntaken, werkprocessen en competenties</vt:lpstr>
      <vt:lpstr>Kerntaken, werkprocessen en competenties</vt:lpstr>
      <vt:lpstr>Kerntaken, werkprocessen en competenties</vt:lpstr>
      <vt:lpstr>Kerntaken, werkprocessen en competenties</vt:lpstr>
      <vt:lpstr>Keuzedelen</vt:lpstr>
      <vt:lpstr>Loopbaan &amp; Burgerschap</vt:lpstr>
      <vt:lpstr>Taal en rekenen</vt:lpstr>
      <vt:lpstr>Niveaueisen Taal &amp; Rekenen</vt:lpstr>
      <vt:lpstr>Nog vragen?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Competentiegericht onderwijs</dc:title>
  <dc:creator>Rhea</dc:creator>
  <cp:lastModifiedBy>Rhea Houtkruijer</cp:lastModifiedBy>
  <cp:revision>27</cp:revision>
  <dcterms:created xsi:type="dcterms:W3CDTF">2012-09-13T07:24:12Z</dcterms:created>
  <dcterms:modified xsi:type="dcterms:W3CDTF">2017-09-27T10:13:44Z</dcterms:modified>
</cp:coreProperties>
</file>